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5214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09562" y="681037"/>
            <a:ext cx="46036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249237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55587" y="4541837"/>
            <a:ext cx="73025" cy="74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9144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2514599" y="18415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163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/>
            </a:lvl1pPr>
            <a:lvl2pPr marL="739775" indent="-146684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/>
            </a:lvl2pPr>
            <a:lvl3pPr marL="995363" indent="-8096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/>
            </a:lvl3pPr>
            <a:lvl4pPr marL="1260475" indent="-92075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"/>
              <a:defRPr/>
            </a:lvl4pPr>
            <a:lvl5pPr marL="1481138" indent="-84137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/>
            </a:lvl5pPr>
            <a:lvl6pPr marL="1709928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4694237" y="2209801"/>
            <a:ext cx="5851525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163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/>
            </a:lvl1pPr>
            <a:lvl2pPr marL="739775" indent="-146684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/>
            </a:lvl2pPr>
            <a:lvl3pPr marL="995363" indent="-8096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/>
            </a:lvl3pPr>
            <a:lvl4pPr marL="1260475" indent="-92075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"/>
              <a:defRPr/>
            </a:lvl4pPr>
            <a:lvl5pPr marL="1481138" indent="-84137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/>
            </a:lvl5pPr>
            <a:lvl6pPr marL="1709928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163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/>
            </a:lvl1pPr>
            <a:lvl2pPr marL="739775" indent="-146684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/>
            </a:lvl2pPr>
            <a:lvl3pPr marL="995363" indent="-8096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/>
            </a:lvl3pPr>
            <a:lvl4pPr marL="1260475" indent="-92075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"/>
              <a:defRPr/>
            </a:lvl4pPr>
            <a:lvl5pPr marL="1481138" indent="-84137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/>
            </a:lvl5pPr>
            <a:lvl6pPr marL="1709928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829175" y="1073150"/>
            <a:ext cx="4321174" cy="5791200"/>
          </a:xfrm>
          <a:custGeom>
            <a:avLst/>
            <a:gdLst/>
            <a:ahLst/>
            <a:cxnLst/>
            <a:rect l="0" t="0" r="0" b="0"/>
            <a:pathLst>
              <a:path w="2736" h="3648" extrusionOk="0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9525" cap="flat">
            <a:solidFill>
              <a:schemeClr val="accent2">
                <a:alpha val="52941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374650" y="0"/>
            <a:ext cx="5513388" cy="6615112"/>
          </a:xfrm>
          <a:custGeom>
            <a:avLst/>
            <a:gdLst/>
            <a:ahLst/>
            <a:cxnLst/>
            <a:rect l="0" t="0" r="0" b="0"/>
            <a:pathLst>
              <a:path w="3504" h="4128" extrusionOk="0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9525" cap="flat">
            <a:solidFill>
              <a:schemeClr val="accent2">
                <a:alpha val="52941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3" name="Shape 43"/>
          <p:cNvSpPr/>
          <p:nvPr/>
        </p:nvSpPr>
        <p:spPr>
          <a:xfrm rot="5236414">
            <a:off x="4461668" y="1483519"/>
            <a:ext cx="4114800" cy="1189037"/>
          </a:xfrm>
          <a:custGeom>
            <a:avLst/>
            <a:gdLst/>
            <a:ahLst/>
            <a:cxnLst/>
            <a:rect l="0" t="0" r="0" b="0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70839E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0" t="0" r="0" b="0"/>
            <a:pathLst>
              <a:path w="1728" h="2688" extrusionOk="0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0" t="0" r="0" b="0"/>
            <a:pathLst>
              <a:path w="2016" h="720" extrusionOk="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0" t="0" r="0" b="0"/>
            <a:pathLst>
              <a:path w="864" h="2688" extrusionOk="0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948362" y="4246562"/>
            <a:ext cx="2090736" cy="2611437"/>
          </a:xfrm>
          <a:custGeom>
            <a:avLst/>
            <a:gdLst/>
            <a:ahLst/>
            <a:cxnLst/>
            <a:rect l="0" t="0" r="0" b="0"/>
            <a:pathLst>
              <a:path w="1317" h="1645" extrusionOk="0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0" t="0" r="0" b="0"/>
            <a:pathLst>
              <a:path w="1008" h="1632" extrusionOk="0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0" t="0" r="0" b="0"/>
            <a:pathLst>
              <a:path w="2016" h="1824" extrusionOk="0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0" t="0" r="0" b="0"/>
            <a:pathLst>
              <a:path w="2016" h="1584" extrusionOk="0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0" t="0" r="0" b="0"/>
            <a:pathLst>
              <a:path w="3120" h="1632" extrusionOk="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0" t="0" r="0" b="0"/>
            <a:pathLst>
              <a:path w="3360" h="1632" extrusionOk="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366712" y="2438400"/>
            <a:ext cx="5638800" cy="1828800"/>
          </a:xfrm>
          <a:custGeom>
            <a:avLst/>
            <a:gdLst/>
            <a:ahLst/>
            <a:cxnLst/>
            <a:rect l="0" t="0" r="0" b="0"/>
            <a:pathLst>
              <a:path w="3552" h="1152" extrusionOk="0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366712" y="2133600"/>
            <a:ext cx="5638800" cy="2133600"/>
          </a:xfrm>
          <a:custGeom>
            <a:avLst/>
            <a:gdLst/>
            <a:ahLst/>
            <a:cxnLst/>
            <a:rect l="0" t="0" r="0" b="0"/>
            <a:pathLst>
              <a:path w="3552" h="1344" extrusionOk="0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6E82A0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0" t="0" r="0" b="0"/>
            <a:pathLst>
              <a:path w="864" h="1632" extrusionOk="0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70839E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363537" y="401637"/>
            <a:ext cx="8504236" cy="887411"/>
          </a:xfrm>
          <a:prstGeom prst="rect">
            <a:avLst/>
          </a:prstGeom>
          <a:solidFill>
            <a:srgbClr val="70839E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 flipH="1">
            <a:off x="371474" y="681037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 flipH="1">
            <a:off x="411162" y="681037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 flipH="1">
            <a:off x="447675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 flipH="1">
            <a:off x="476250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500062" y="681037"/>
            <a:ext cx="36512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6902" y="1351671"/>
            <a:ext cx="5718047" cy="977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" indent="-4064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06902" y="512064"/>
            <a:ext cx="8156448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64343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55344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401637"/>
            <a:ext cx="8867774" cy="887411"/>
          </a:xfrm>
          <a:prstGeom prst="rect">
            <a:avLst/>
          </a:prstGeom>
          <a:solidFill>
            <a:srgbClr val="70839E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7313" y="681037"/>
            <a:ext cx="46036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7625" y="681037"/>
            <a:ext cx="2698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28575" y="681037"/>
            <a:ext cx="9524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681037"/>
            <a:ext cx="9524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 flipH="1">
            <a:off x="149224" y="681037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 flipH="1">
            <a:off x="188912" y="681037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/>
        </p:nvSpPr>
        <p:spPr>
          <a:xfrm flipH="1">
            <a:off x="227012" y="681037"/>
            <a:ext cx="9524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 flipH="1">
            <a:off x="255587" y="681037"/>
            <a:ext cx="79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279400" y="681037"/>
            <a:ext cx="36513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80975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73152" indent="-9652" algn="l" rtl="0">
              <a:spcBef>
                <a:spcPts val="0"/>
              </a:spcBef>
              <a:buClr>
                <a:schemeClr val="accent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45025" y="180975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73152" indent="-9652" rtl="0">
              <a:spcBef>
                <a:spcPts val="0"/>
              </a:spcBef>
              <a:buClr>
                <a:schemeClr val="accent2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457200" y="2459036"/>
            <a:ext cx="4040187" cy="39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4"/>
          </p:nvPr>
        </p:nvSpPr>
        <p:spPr>
          <a:xfrm>
            <a:off x="4645025" y="2459036"/>
            <a:ext cx="4041774" cy="39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5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" indent="-4064" rtl="0">
              <a:spcBef>
                <a:spcPts val="0"/>
              </a:spcBef>
              <a:buFont typeface="Cantarell"/>
              <a:buNone/>
              <a:defRPr/>
            </a:lvl1pPr>
            <a:lvl2pPr rtl="0">
              <a:spcBef>
                <a:spcPts val="0"/>
              </a:spcBef>
              <a:buFont typeface="Cantarell"/>
              <a:buNone/>
              <a:defRPr/>
            </a:lvl2pPr>
            <a:lvl3pPr rtl="0">
              <a:spcBef>
                <a:spcPts val="0"/>
              </a:spcBef>
              <a:buFont typeface="Cantarell"/>
              <a:buNone/>
              <a:defRPr/>
            </a:lvl3pPr>
            <a:lvl4pPr rtl="0">
              <a:spcBef>
                <a:spcPts val="0"/>
              </a:spcBef>
              <a:buFont typeface="Cantarell"/>
              <a:buNone/>
              <a:defRPr/>
            </a:lvl4pPr>
            <a:lvl5pPr rtl="0">
              <a:spcBef>
                <a:spcPts val="0"/>
              </a:spcBef>
              <a:buFont typeface="Cantarel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3429000" y="1435100"/>
            <a:ext cx="54863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8300" y="0"/>
            <a:ext cx="8777287" cy="18780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Shape 111"/>
          <p:cNvCxnSpPr/>
          <p:nvPr/>
        </p:nvCxnSpPr>
        <p:spPr>
          <a:xfrm>
            <a:off x="363537" y="1884363"/>
            <a:ext cx="8782050" cy="0"/>
          </a:xfrm>
          <a:prstGeom prst="straightConnector1">
            <a:avLst/>
          </a:prstGeom>
          <a:noFill/>
          <a:ln w="1905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12" name="Shape 112"/>
          <p:cNvGrpSpPr/>
          <p:nvPr/>
        </p:nvGrpSpPr>
        <p:grpSpPr>
          <a:xfrm rot="5400000">
            <a:off x="8516144" y="1218406"/>
            <a:ext cx="131761" cy="130175"/>
            <a:chOff x="6668088" y="1295811"/>
            <a:chExt cx="161839" cy="158537"/>
          </a:xfrm>
        </p:grpSpPr>
        <p:cxnSp>
          <p:nvCxnSpPr>
            <p:cNvPr id="113" name="Shape 113"/>
            <p:cNvCxnSpPr/>
            <p:nvPr/>
          </p:nvCxnSpPr>
          <p:spPr>
            <a:xfrm rot="-5400000">
              <a:off x="6663593" y="1300308"/>
              <a:ext cx="88934" cy="79944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Shape 114"/>
            <p:cNvCxnSpPr/>
            <p:nvPr/>
          </p:nvCxnSpPr>
          <p:spPr>
            <a:xfrm rot="-5400000">
              <a:off x="6685198" y="1391515"/>
              <a:ext cx="125667" cy="0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Shape 115"/>
            <p:cNvCxnSpPr/>
            <p:nvPr/>
          </p:nvCxnSpPr>
          <p:spPr>
            <a:xfrm rot="5400000" flipH="1">
              <a:off x="6744513" y="1299331"/>
              <a:ext cx="88934" cy="81894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6" name="Shape 116"/>
          <p:cNvGrpSpPr/>
          <p:nvPr/>
        </p:nvGrpSpPr>
        <p:grpSpPr>
          <a:xfrm rot="5400000">
            <a:off x="8668544" y="1370806"/>
            <a:ext cx="131761" cy="130175"/>
            <a:chOff x="6668088" y="1295811"/>
            <a:chExt cx="161839" cy="158537"/>
          </a:xfrm>
        </p:grpSpPr>
        <p:cxnSp>
          <p:nvCxnSpPr>
            <p:cNvPr id="117" name="Shape 117"/>
            <p:cNvCxnSpPr/>
            <p:nvPr/>
          </p:nvCxnSpPr>
          <p:spPr>
            <a:xfrm rot="-5400000">
              <a:off x="6663593" y="1300308"/>
              <a:ext cx="88934" cy="79944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Shape 118"/>
            <p:cNvCxnSpPr/>
            <p:nvPr/>
          </p:nvCxnSpPr>
          <p:spPr>
            <a:xfrm rot="-5400000">
              <a:off x="6685198" y="1391515"/>
              <a:ext cx="125667" cy="0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Shape 119"/>
            <p:cNvCxnSpPr/>
            <p:nvPr/>
          </p:nvCxnSpPr>
          <p:spPr>
            <a:xfrm rot="5400000" flipH="1">
              <a:off x="6744513" y="1299331"/>
              <a:ext cx="88934" cy="81894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Shape 120"/>
          <p:cNvGrpSpPr/>
          <p:nvPr/>
        </p:nvGrpSpPr>
        <p:grpSpPr>
          <a:xfrm rot="5400000">
            <a:off x="8320881" y="1473994"/>
            <a:ext cx="131762" cy="130174"/>
            <a:chOff x="6668086" y="1295812"/>
            <a:chExt cx="161839" cy="158534"/>
          </a:xfrm>
        </p:grpSpPr>
        <p:cxnSp>
          <p:nvCxnSpPr>
            <p:cNvPr id="121" name="Shape 121"/>
            <p:cNvCxnSpPr/>
            <p:nvPr/>
          </p:nvCxnSpPr>
          <p:spPr>
            <a:xfrm rot="-5400000">
              <a:off x="6663592" y="1300306"/>
              <a:ext cx="88933" cy="79944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Shape 122"/>
            <p:cNvCxnSpPr/>
            <p:nvPr/>
          </p:nvCxnSpPr>
          <p:spPr>
            <a:xfrm rot="-5400000">
              <a:off x="6685198" y="1391512"/>
              <a:ext cx="125667" cy="0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Shape 123"/>
            <p:cNvCxnSpPr/>
            <p:nvPr/>
          </p:nvCxnSpPr>
          <p:spPr>
            <a:xfrm rot="5400000" flipH="1">
              <a:off x="6744512" y="1299331"/>
              <a:ext cx="88933" cy="81894"/>
            </a:xfrm>
            <a:prstGeom prst="straightConnector1">
              <a:avLst/>
            </a:prstGeom>
            <a:noFill/>
            <a:ln w="25400" cap="rnd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14400" y="441250"/>
            <a:ext cx="6858000" cy="7017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Consola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368032" y="1893781"/>
            <a:ext cx="8778239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1150144"/>
            <a:ext cx="6858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indent="-2032" rtl="0">
              <a:spcBef>
                <a:spcPts val="0"/>
              </a:spcBef>
              <a:buClr>
                <a:srgbClr val="FFFFFF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477000" y="55563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7191C5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255587" y="4541837"/>
            <a:ext cx="73025" cy="74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309562" y="681037"/>
            <a:ext cx="46036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49237" y="681037"/>
            <a:ext cx="9524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163" marR="0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▪"/>
              <a:defRPr/>
            </a:lvl1pPr>
            <a:lvl2pPr marL="739775" marR="0" indent="-146684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▫"/>
              <a:defRPr/>
            </a:lvl2pPr>
            <a:lvl3pPr marL="995363" marR="0" indent="-8096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◾"/>
              <a:defRPr/>
            </a:lvl3pPr>
            <a:lvl4pPr marL="1260475" marR="0" indent="-92075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"/>
              <a:defRPr/>
            </a:lvl4pPr>
            <a:lvl5pPr marL="1481138" marR="0" indent="-84137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Font typeface="Noto Symbol"/>
              <a:buChar char="⚫"/>
              <a:defRPr/>
            </a:lvl5pPr>
            <a:lvl6pPr marL="1709928" marR="0" indent="-97027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⚫"/>
              <a:defRPr/>
            </a:lvl6pPr>
            <a:lvl7pPr marL="1901951" marR="0" indent="-85851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2093976" marR="0" indent="-87376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2286000" marR="0" indent="-88900" algn="l" rtl="0">
              <a:spcBef>
                <a:spcPts val="32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lt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zYrjAsDng" TargetMode="External"/><Relationship Id="rId4" Type="http://schemas.openxmlformats.org/officeDocument/2006/relationships/hyperlink" Target="http://video.about.com/jobsearch/Job-Interview-Tips-for-Teen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9144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TEAM 21 COLLEGE &amp; CAREER WEEKS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4"/>
          </a:xfrm>
          <a:prstGeom prst="rect">
            <a:avLst/>
          </a:prstGeom>
          <a:noFill/>
          <a:ln>
            <a:noFill/>
          </a:ln>
        </p:spPr>
        <p:txBody>
          <a:bodyPr lIns="10057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ymbol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Interview Attire and Tips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baseline="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75" y="168400"/>
            <a:ext cx="8559074" cy="64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75" y="161675"/>
            <a:ext cx="8414423" cy="651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>
                <a:solidFill>
                  <a:srgbClr val="EBEBEB"/>
                </a:solidFill>
              </a:rPr>
              <a:t>Appropriate Attire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>
              <a:solidFill>
                <a:srgbClr val="EBEBEB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00" y="1233325"/>
            <a:ext cx="8393275" cy="54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Interview Tips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3" marR="0" lvl="0" indent="-34766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Research &amp; Prepare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Social Media (appropriate)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Dress for success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Turn off your phone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Firm Handshake, Thank them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Good Eye Contact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Be attentive, listen.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Ask Questions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325675"/>
            <a:ext cx="2362200" cy="15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More Interview Tips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3" marR="0" lvl="0" indent="-34766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Do not make jokes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Answer questions concisely &amp; honestly-do not give long winded answers or lie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Do not badmouth old bosses 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Do not play with your face or hair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Have career goals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Be prepared to talk about your success’ and accomplishments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Ask questions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123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Great Responses to Interview Questions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2209800"/>
            <a:ext cx="7772400" cy="414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3" marR="0" lvl="0" indent="-34766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“I am a team player” or “I work well with others”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“I am self motivated and a hard worker”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“I am very passionate about my work”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“I am creative and good at solving problems”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“I go above and beyond in everything that I do”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Interview Questions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3" marR="0" lvl="0" indent="-34766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What makes you the best qualified person for this job?</a:t>
            </a:r>
          </a:p>
          <a:p>
            <a:pPr marL="411163" marR="0" lvl="0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What work experience do you have?</a:t>
            </a:r>
          </a:p>
          <a:p>
            <a:pPr marL="411163" marR="0" lvl="0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Why do you want this job?</a:t>
            </a:r>
          </a:p>
          <a:p>
            <a:pPr marL="411163" marR="0" lvl="0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Do you have any special skills/talents?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Interview DON’T</a:t>
            </a:r>
          </a:p>
        </p:txBody>
      </p:sp>
      <p:pic>
        <p:nvPicPr>
          <p:cNvPr id="245" name="Shape 2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752600"/>
            <a:ext cx="57912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Interview DON’T</a:t>
            </a:r>
          </a:p>
        </p:txBody>
      </p:sp>
      <p:pic>
        <p:nvPicPr>
          <p:cNvPr id="251" name="Shape 2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524000"/>
            <a:ext cx="3814762" cy="50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Interview DON’T</a:t>
            </a:r>
          </a:p>
        </p:txBody>
      </p:sp>
      <p:pic>
        <p:nvPicPr>
          <p:cNvPr id="257" name="Shape 2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600200"/>
            <a:ext cx="61721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Interview Video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163" marR="0" lvl="0" indent="-34766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sng" strike="noStrike" cap="none" baseline="0">
                <a:solidFill>
                  <a:schemeClr val="hlink"/>
                </a:solidFill>
                <a:latin typeface="Cantarell"/>
                <a:ea typeface="Cantarell"/>
                <a:cs typeface="Cantarell"/>
                <a:sym typeface="Cantarell"/>
                <a:hlinkClick r:id="rId3"/>
              </a:rPr>
              <a:t>https://www.youtube.com/watch?v=GmzYrjAsDng</a:t>
            </a:r>
          </a:p>
          <a:p>
            <a:pPr marL="411163" marR="0" lvl="0" indent="-347663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ymbol"/>
              <a:buChar char="▪"/>
            </a:pPr>
            <a:r>
              <a:rPr lang="en-US" sz="3000" b="0" i="0" u="sng" strike="noStrike" cap="none" baseline="0">
                <a:solidFill>
                  <a:schemeClr val="hlink"/>
                </a:solidFill>
                <a:latin typeface="Cantarell"/>
                <a:ea typeface="Cantarell"/>
                <a:cs typeface="Cantarell"/>
                <a:sym typeface="Cantarell"/>
                <a:hlinkClick r:id="rId4"/>
              </a:rPr>
              <a:t>http://video.about.com/jobsearch/Job-Interview-Tips-for-Teens.htm</a:t>
            </a:r>
          </a:p>
          <a:p>
            <a:pPr marL="411163" marR="0" lvl="0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30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Proper Attire, Yes or No? Why?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374" y="1635900"/>
            <a:ext cx="3896475" cy="52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Proper Attire, Yes or No? Why?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72" y="1148125"/>
            <a:ext cx="3610174" cy="54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Proper Attire, Yes or No? Why?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723" y="1427173"/>
            <a:ext cx="3306550" cy="496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Proper Attire, Yes or No? Why?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512" y="1427175"/>
            <a:ext cx="3240974" cy="485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Proper Attire, Yes or No? Why?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750" y="1622675"/>
            <a:ext cx="4467700" cy="44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Proper Attire, Yes or No? Why?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662" y="1427175"/>
            <a:ext cx="34306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Proper Attire, Yes or No? Why?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575" y="1362400"/>
            <a:ext cx="2180849" cy="52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Macintosh PowerPoint</Application>
  <PresentationFormat>On-screen Show (4:3)</PresentationFormat>
  <Paragraphs>47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TEAM 21 COLLEGE &amp; CAREER WEEKS</vt:lpstr>
      <vt:lpstr>Interview Video</vt:lpstr>
      <vt:lpstr>Proper Attire, Yes or No? Why?</vt:lpstr>
      <vt:lpstr>Proper Attire, Yes or No? Why?</vt:lpstr>
      <vt:lpstr>Proper Attire, Yes or No? Why?</vt:lpstr>
      <vt:lpstr>Proper Attire, Yes or No? Why?</vt:lpstr>
      <vt:lpstr>Proper Attire, Yes or No? Why?</vt:lpstr>
      <vt:lpstr>Proper Attire, Yes or No? Why?</vt:lpstr>
      <vt:lpstr>Proper Attire, Yes or No? Why?</vt:lpstr>
      <vt:lpstr>PowerPoint Presentation</vt:lpstr>
      <vt:lpstr>PowerPoint Presentation</vt:lpstr>
      <vt:lpstr>Appropriate Attire  </vt:lpstr>
      <vt:lpstr>Interview Tips</vt:lpstr>
      <vt:lpstr>More Interview Tips</vt:lpstr>
      <vt:lpstr>Great Responses to Interview Questions</vt:lpstr>
      <vt:lpstr>Interview Questions</vt:lpstr>
      <vt:lpstr>Interview DON’T</vt:lpstr>
      <vt:lpstr>Interview DON’T</vt:lpstr>
      <vt:lpstr>Interview DON’T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21 COLLEGE &amp; CAREER WEEKS</dc:title>
  <cp:lastModifiedBy>Joseph Odehnal</cp:lastModifiedBy>
  <cp:revision>2</cp:revision>
  <dcterms:modified xsi:type="dcterms:W3CDTF">2015-04-15T12:46:20Z</dcterms:modified>
</cp:coreProperties>
</file>